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Agrandir Wide Heavy Italics" charset="1" panose="00000A05000000000000"/>
      <p:regular r:id="rId12"/>
    </p:embeddedFont>
    <p:embeddedFont>
      <p:font typeface="Agrandir Wide Italics" charset="1" panose="00000505000000000000"/>
      <p:regular r:id="rId13"/>
    </p:embeddedFont>
    <p:embeddedFont>
      <p:font typeface="Agrandir Wide Bold Italics" charset="1" panose="00000805000000000000"/>
      <p:regular r:id="rId14"/>
    </p:embeddedFont>
    <p:embeddedFont>
      <p:font typeface="Agrandir Wide" charset="1" panose="00000505000000000000"/>
      <p:regular r:id="rId15"/>
    </p:embeddedFont>
    <p:embeddedFont>
      <p:font typeface="Agrandir Wide Heavy" charset="1" panose="00000A05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5310808">
            <a:off x="11868468" y="-2170859"/>
            <a:ext cx="10781665" cy="6567060"/>
            <a:chOff x="0" y="0"/>
            <a:chExt cx="1635297" cy="996052"/>
          </a:xfrm>
        </p:grpSpPr>
        <p:sp>
          <p:nvSpPr>
            <p:cNvPr name="Freeform 4" id="4"/>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5" id="5"/>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grpSp>
        <p:nvGrpSpPr>
          <p:cNvPr name="Group 6" id="6"/>
          <p:cNvGrpSpPr/>
          <p:nvPr/>
        </p:nvGrpSpPr>
        <p:grpSpPr>
          <a:xfrm rot="5322228">
            <a:off x="-4527269" y="5974770"/>
            <a:ext cx="10781665" cy="6567060"/>
            <a:chOff x="0" y="0"/>
            <a:chExt cx="1635297" cy="996052"/>
          </a:xfrm>
        </p:grpSpPr>
        <p:sp>
          <p:nvSpPr>
            <p:cNvPr name="Freeform 7" id="7"/>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8" id="8"/>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sp>
        <p:nvSpPr>
          <p:cNvPr name="TextBox 9" id="9"/>
          <p:cNvSpPr txBox="true"/>
          <p:nvPr/>
        </p:nvSpPr>
        <p:spPr>
          <a:xfrm rot="0">
            <a:off x="359551" y="5341293"/>
            <a:ext cx="17568897" cy="1689103"/>
          </a:xfrm>
          <a:prstGeom prst="rect">
            <a:avLst/>
          </a:prstGeom>
        </p:spPr>
        <p:txBody>
          <a:bodyPr anchor="t" rtlCol="false" tIns="0" lIns="0" bIns="0" rIns="0">
            <a:spAutoFit/>
          </a:bodyPr>
          <a:lstStyle/>
          <a:p>
            <a:pPr algn="ctr">
              <a:lnSpc>
                <a:spcPts val="11899"/>
              </a:lnSpc>
            </a:pPr>
            <a:r>
              <a:rPr lang="en-US" b="true" sz="8499" i="true" spc="1436">
                <a:solidFill>
                  <a:srgbClr val="FFFFFF"/>
                </a:solidFill>
                <a:latin typeface="Agrandir Wide Heavy Italics"/>
                <a:ea typeface="Agrandir Wide Heavy Italics"/>
                <a:cs typeface="Agrandir Wide Heavy Italics"/>
                <a:sym typeface="Agrandir Wide Heavy Italics"/>
              </a:rPr>
              <a:t>BELLIGOL</a:t>
            </a:r>
            <a:r>
              <a:rPr lang="en-US" b="true" sz="8499" i="true" spc="1436">
                <a:solidFill>
                  <a:srgbClr val="DBC500"/>
                </a:solidFill>
                <a:latin typeface="Agrandir Wide Heavy Italics"/>
                <a:ea typeface="Agrandir Wide Heavy Italics"/>
                <a:cs typeface="Agrandir Wide Heavy Italics"/>
                <a:sym typeface="Agrandir Wide Heavy Italics"/>
              </a:rPr>
              <a:t>PREDICTOR</a:t>
            </a:r>
          </a:p>
        </p:txBody>
      </p:sp>
      <p:sp>
        <p:nvSpPr>
          <p:cNvPr name="TextBox 10" id="10"/>
          <p:cNvSpPr txBox="true"/>
          <p:nvPr/>
        </p:nvSpPr>
        <p:spPr>
          <a:xfrm rot="0">
            <a:off x="9581641" y="8356317"/>
            <a:ext cx="7368509" cy="1321083"/>
          </a:xfrm>
          <a:prstGeom prst="rect">
            <a:avLst/>
          </a:prstGeom>
        </p:spPr>
        <p:txBody>
          <a:bodyPr anchor="t" rtlCol="false" tIns="0" lIns="0" bIns="0" rIns="0">
            <a:spAutoFit/>
          </a:bodyPr>
          <a:lstStyle/>
          <a:p>
            <a:pPr algn="r">
              <a:lnSpc>
                <a:spcPts val="3309"/>
              </a:lnSpc>
            </a:pPr>
            <a:r>
              <a:rPr lang="en-US" sz="2363" i="true" spc="70">
                <a:solidFill>
                  <a:srgbClr val="FFFFFF"/>
                </a:solidFill>
                <a:latin typeface="Agrandir Wide Italics"/>
                <a:ea typeface="Agrandir Wide Italics"/>
                <a:cs typeface="Agrandir Wide Italics"/>
                <a:sym typeface="Agrandir Wide Italics"/>
              </a:rPr>
              <a:t>MATIAS TORRES </a:t>
            </a:r>
          </a:p>
          <a:p>
            <a:pPr algn="r">
              <a:lnSpc>
                <a:spcPts val="3309"/>
              </a:lnSpc>
            </a:pPr>
            <a:r>
              <a:rPr lang="en-US" sz="2363" i="true" spc="70">
                <a:solidFill>
                  <a:srgbClr val="FFFFFF"/>
                </a:solidFill>
                <a:latin typeface="Agrandir Wide Italics"/>
                <a:ea typeface="Agrandir Wide Italics"/>
                <a:cs typeface="Agrandir Wide Italics"/>
                <a:sym typeface="Agrandir Wide Italics"/>
              </a:rPr>
              <a:t>BENJAMIN ESPINOZA</a:t>
            </a:r>
          </a:p>
          <a:p>
            <a:pPr algn="r">
              <a:lnSpc>
                <a:spcPts val="3309"/>
              </a:lnSpc>
            </a:pPr>
            <a:r>
              <a:rPr lang="en-US" sz="2363" i="true" spc="70">
                <a:solidFill>
                  <a:srgbClr val="FFFFFF"/>
                </a:solidFill>
                <a:latin typeface="Agrandir Wide Italics"/>
                <a:ea typeface="Agrandir Wide Italics"/>
                <a:cs typeface="Agrandir Wide Italics"/>
                <a:sym typeface="Agrandir Wide Italics"/>
              </a:rPr>
              <a:t>RODRIGO LEIVA</a:t>
            </a:r>
          </a:p>
        </p:txBody>
      </p:sp>
      <p:sp>
        <p:nvSpPr>
          <p:cNvPr name="AutoShape 11" id="11"/>
          <p:cNvSpPr/>
          <p:nvPr/>
        </p:nvSpPr>
        <p:spPr>
          <a:xfrm flipV="true">
            <a:off x="17278350" y="7490767"/>
            <a:ext cx="0" cy="3798922"/>
          </a:xfrm>
          <a:prstGeom prst="line">
            <a:avLst/>
          </a:prstGeom>
          <a:ln cap="flat" w="38100">
            <a:solidFill>
              <a:srgbClr val="FFFFFF"/>
            </a:solidFill>
            <a:prstDash val="solid"/>
            <a:headEnd type="none" len="sm" w="sm"/>
            <a:tailEnd type="none" len="sm" w="sm"/>
          </a:ln>
        </p:spPr>
      </p:sp>
      <p:sp>
        <p:nvSpPr>
          <p:cNvPr name="Freeform 12" id="12"/>
          <p:cNvSpPr/>
          <p:nvPr/>
        </p:nvSpPr>
        <p:spPr>
          <a:xfrm flipH="false" flipV="false" rot="0">
            <a:off x="11050089" y="1028700"/>
            <a:ext cx="6209211" cy="1301347"/>
          </a:xfrm>
          <a:custGeom>
            <a:avLst/>
            <a:gdLst/>
            <a:ahLst/>
            <a:cxnLst/>
            <a:rect r="r" b="b" t="t" l="l"/>
            <a:pathLst>
              <a:path h="1301347" w="6209211">
                <a:moveTo>
                  <a:pt x="0" y="0"/>
                </a:moveTo>
                <a:lnTo>
                  <a:pt x="6209211" y="0"/>
                </a:lnTo>
                <a:lnTo>
                  <a:pt x="6209211" y="1301347"/>
                </a:lnTo>
                <a:lnTo>
                  <a:pt x="0" y="1301347"/>
                </a:lnTo>
                <a:lnTo>
                  <a:pt x="0" y="0"/>
                </a:lnTo>
                <a:close/>
              </a:path>
            </a:pathLst>
          </a:custGeom>
          <a:blipFill>
            <a:blip r:embed="rId3"/>
            <a:stretch>
              <a:fillRect l="0" t="0" r="0" b="0"/>
            </a:stretch>
          </a:blipFill>
        </p:spPr>
      </p:sp>
      <p:sp>
        <p:nvSpPr>
          <p:cNvPr name="TextBox 13" id="13"/>
          <p:cNvSpPr txBox="true"/>
          <p:nvPr/>
        </p:nvSpPr>
        <p:spPr>
          <a:xfrm rot="0">
            <a:off x="11050089" y="7347892"/>
            <a:ext cx="5900062" cy="600075"/>
          </a:xfrm>
          <a:prstGeom prst="rect">
            <a:avLst/>
          </a:prstGeom>
        </p:spPr>
        <p:txBody>
          <a:bodyPr anchor="t" rtlCol="false" tIns="0" lIns="0" bIns="0" rIns="0">
            <a:spAutoFit/>
          </a:bodyPr>
          <a:lstStyle/>
          <a:p>
            <a:pPr algn="r">
              <a:lnSpc>
                <a:spcPts val="4200"/>
              </a:lnSpc>
            </a:pPr>
            <a:r>
              <a:rPr lang="en-US" b="true" sz="3000" i="true" spc="506">
                <a:solidFill>
                  <a:srgbClr val="FFFFFF"/>
                </a:solidFill>
                <a:latin typeface="Agrandir Wide Bold Italics"/>
                <a:ea typeface="Agrandir Wide Bold Italics"/>
                <a:cs typeface="Agrandir Wide Bold Italics"/>
                <a:sym typeface="Agrandir Wide Bold Italics"/>
              </a:rPr>
              <a:t>MINERIA DE DATOS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83" t="0" r="-2083" b="0"/>
            </a:stretch>
          </a:blipFill>
        </p:spPr>
      </p:sp>
      <p:sp>
        <p:nvSpPr>
          <p:cNvPr name="Freeform 3" id="3"/>
          <p:cNvSpPr/>
          <p:nvPr/>
        </p:nvSpPr>
        <p:spPr>
          <a:xfrm flipH="false" flipV="false" rot="0">
            <a:off x="5545548" y="2293678"/>
            <a:ext cx="1420167" cy="1340121"/>
          </a:xfrm>
          <a:custGeom>
            <a:avLst/>
            <a:gdLst/>
            <a:ahLst/>
            <a:cxnLst/>
            <a:rect r="r" b="b" t="t" l="l"/>
            <a:pathLst>
              <a:path h="1340121" w="1420167">
                <a:moveTo>
                  <a:pt x="0" y="0"/>
                </a:moveTo>
                <a:lnTo>
                  <a:pt x="1420166" y="0"/>
                </a:lnTo>
                <a:lnTo>
                  <a:pt x="1420166" y="1340120"/>
                </a:lnTo>
                <a:lnTo>
                  <a:pt x="0" y="13401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5523824">
            <a:off x="-7979179" y="-2547462"/>
            <a:ext cx="15101632" cy="9198332"/>
            <a:chOff x="0" y="0"/>
            <a:chExt cx="1635297" cy="996052"/>
          </a:xfrm>
        </p:grpSpPr>
        <p:sp>
          <p:nvSpPr>
            <p:cNvPr name="Freeform 5" id="5"/>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6" id="6"/>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grpSp>
        <p:nvGrpSpPr>
          <p:cNvPr name="Group 7" id="7"/>
          <p:cNvGrpSpPr/>
          <p:nvPr/>
        </p:nvGrpSpPr>
        <p:grpSpPr>
          <a:xfrm rot="1754621">
            <a:off x="14560757" y="3270068"/>
            <a:ext cx="7212756" cy="8527924"/>
            <a:chOff x="0" y="0"/>
            <a:chExt cx="624077" cy="737870"/>
          </a:xfrm>
        </p:grpSpPr>
        <p:sp>
          <p:nvSpPr>
            <p:cNvPr name="Freeform 8" id="8"/>
            <p:cNvSpPr/>
            <p:nvPr/>
          </p:nvSpPr>
          <p:spPr>
            <a:xfrm flipH="false" flipV="false" rot="0">
              <a:off x="0" y="0"/>
              <a:ext cx="624077" cy="737870"/>
            </a:xfrm>
            <a:custGeom>
              <a:avLst/>
              <a:gdLst/>
              <a:ahLst/>
              <a:cxnLst/>
              <a:rect r="r" b="b" t="t" l="l"/>
              <a:pathLst>
                <a:path h="737870" w="624077">
                  <a:moveTo>
                    <a:pt x="312038" y="0"/>
                  </a:moveTo>
                  <a:lnTo>
                    <a:pt x="624077" y="737870"/>
                  </a:lnTo>
                  <a:lnTo>
                    <a:pt x="0" y="737870"/>
                  </a:lnTo>
                  <a:lnTo>
                    <a:pt x="312038" y="0"/>
                  </a:lnTo>
                  <a:close/>
                </a:path>
              </a:pathLst>
            </a:custGeom>
            <a:solidFill>
              <a:srgbClr val="000000">
                <a:alpha val="0"/>
              </a:srgbClr>
            </a:solidFill>
            <a:ln w="952500" cap="sq">
              <a:solidFill>
                <a:srgbClr val="DBC500"/>
              </a:solidFill>
              <a:prstDash val="solid"/>
              <a:miter/>
            </a:ln>
          </p:spPr>
        </p:sp>
        <p:sp>
          <p:nvSpPr>
            <p:cNvPr name="TextBox 9" id="9"/>
            <p:cNvSpPr txBox="true"/>
            <p:nvPr/>
          </p:nvSpPr>
          <p:spPr>
            <a:xfrm>
              <a:off x="97512" y="323533"/>
              <a:ext cx="429053" cy="361633"/>
            </a:xfrm>
            <a:prstGeom prst="rect">
              <a:avLst/>
            </a:prstGeom>
          </p:spPr>
          <p:txBody>
            <a:bodyPr anchor="ctr" rtlCol="false" tIns="26045" lIns="26045" bIns="26045" rIns="26045"/>
            <a:lstStyle/>
            <a:p>
              <a:pPr algn="ctr">
                <a:lnSpc>
                  <a:spcPts val="1363"/>
                </a:lnSpc>
              </a:pPr>
            </a:p>
          </p:txBody>
        </p:sp>
      </p:grpSp>
      <p:sp>
        <p:nvSpPr>
          <p:cNvPr name="Freeform 10" id="10"/>
          <p:cNvSpPr/>
          <p:nvPr/>
        </p:nvSpPr>
        <p:spPr>
          <a:xfrm flipH="false" flipV="false" rot="0">
            <a:off x="0" y="839494"/>
            <a:ext cx="5595582" cy="9447506"/>
          </a:xfrm>
          <a:custGeom>
            <a:avLst/>
            <a:gdLst/>
            <a:ahLst/>
            <a:cxnLst/>
            <a:rect r="r" b="b" t="t" l="l"/>
            <a:pathLst>
              <a:path h="9447506" w="5595582">
                <a:moveTo>
                  <a:pt x="0" y="0"/>
                </a:moveTo>
                <a:lnTo>
                  <a:pt x="5595582" y="0"/>
                </a:lnTo>
                <a:lnTo>
                  <a:pt x="5595582" y="9447506"/>
                </a:lnTo>
                <a:lnTo>
                  <a:pt x="0" y="9447506"/>
                </a:lnTo>
                <a:lnTo>
                  <a:pt x="0" y="0"/>
                </a:lnTo>
                <a:close/>
              </a:path>
            </a:pathLst>
          </a:custGeom>
          <a:blipFill>
            <a:blip r:embed="rId5"/>
            <a:stretch>
              <a:fillRect l="-16432" t="0" r="-26287" b="0"/>
            </a:stretch>
          </a:blipFill>
        </p:spPr>
      </p:sp>
      <p:sp>
        <p:nvSpPr>
          <p:cNvPr name="TextBox 11" id="11"/>
          <p:cNvSpPr txBox="true"/>
          <p:nvPr/>
        </p:nvSpPr>
        <p:spPr>
          <a:xfrm rot="0">
            <a:off x="7387995" y="2576002"/>
            <a:ext cx="6782618" cy="1057797"/>
          </a:xfrm>
          <a:prstGeom prst="rect">
            <a:avLst/>
          </a:prstGeom>
        </p:spPr>
        <p:txBody>
          <a:bodyPr anchor="t" rtlCol="false" tIns="0" lIns="0" bIns="0" rIns="0">
            <a:spAutoFit/>
          </a:bodyPr>
          <a:lstStyle/>
          <a:p>
            <a:pPr algn="l">
              <a:lnSpc>
                <a:spcPts val="7482"/>
              </a:lnSpc>
            </a:pPr>
            <a:r>
              <a:rPr lang="en-US" b="true" sz="5344" i="true" spc="309">
                <a:solidFill>
                  <a:srgbClr val="FFFFFF"/>
                </a:solidFill>
                <a:latin typeface="Agrandir Wide Heavy Italics"/>
                <a:ea typeface="Agrandir Wide Heavy Italics"/>
                <a:cs typeface="Agrandir Wide Heavy Italics"/>
                <a:sym typeface="Agrandir Wide Heavy Italics"/>
              </a:rPr>
              <a:t>PROYECTO</a:t>
            </a:r>
          </a:p>
        </p:txBody>
      </p:sp>
      <p:sp>
        <p:nvSpPr>
          <p:cNvPr name="TextBox 12" id="12"/>
          <p:cNvSpPr txBox="true"/>
          <p:nvPr/>
        </p:nvSpPr>
        <p:spPr>
          <a:xfrm rot="0">
            <a:off x="7387995" y="2160328"/>
            <a:ext cx="6782618" cy="582827"/>
          </a:xfrm>
          <a:prstGeom prst="rect">
            <a:avLst/>
          </a:prstGeom>
        </p:spPr>
        <p:txBody>
          <a:bodyPr anchor="t" rtlCol="false" tIns="0" lIns="0" bIns="0" rIns="0">
            <a:spAutoFit/>
          </a:bodyPr>
          <a:lstStyle/>
          <a:p>
            <a:pPr algn="l">
              <a:lnSpc>
                <a:spcPts val="4190"/>
              </a:lnSpc>
            </a:pPr>
            <a:r>
              <a:rPr lang="en-US" sz="2993">
                <a:solidFill>
                  <a:srgbClr val="DBC500"/>
                </a:solidFill>
                <a:latin typeface="Agrandir Wide"/>
                <a:ea typeface="Agrandir Wide"/>
                <a:cs typeface="Agrandir Wide"/>
                <a:sym typeface="Agrandir Wide"/>
              </a:rPr>
              <a:t>DESCRIPCIÓN DEL</a:t>
            </a:r>
          </a:p>
        </p:txBody>
      </p:sp>
      <p:sp>
        <p:nvSpPr>
          <p:cNvPr name="TextBox 13" id="13"/>
          <p:cNvSpPr txBox="true"/>
          <p:nvPr/>
        </p:nvSpPr>
        <p:spPr>
          <a:xfrm rot="0">
            <a:off x="5545548" y="3984091"/>
            <a:ext cx="8347133" cy="4006227"/>
          </a:xfrm>
          <a:prstGeom prst="rect">
            <a:avLst/>
          </a:prstGeom>
        </p:spPr>
        <p:txBody>
          <a:bodyPr anchor="t" rtlCol="false" tIns="0" lIns="0" bIns="0" rIns="0">
            <a:spAutoFit/>
          </a:bodyPr>
          <a:lstStyle/>
          <a:p>
            <a:pPr algn="l">
              <a:lnSpc>
                <a:spcPts val="3963"/>
              </a:lnSpc>
            </a:pPr>
            <a:r>
              <a:rPr lang="en-US" sz="2590">
                <a:solidFill>
                  <a:srgbClr val="FFFFFF"/>
                </a:solidFill>
                <a:latin typeface="Agrandir Wide"/>
                <a:ea typeface="Agrandir Wide"/>
                <a:cs typeface="Agrandir Wide"/>
                <a:sym typeface="Agrandir Wide"/>
              </a:rPr>
              <a:t>Abordaremos el desafío de predecir los resultados de los partidos de “La Liga”, una de las ligas de fútbol más competitivas y seguidas a nivel mundial, utilizando técnicas de minería de datos para analizar el rendimiento histórico de los equipos, el estado de forma actual de los equipos, localía , entre otros factores relevantes.</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5400000">
            <a:off x="7560957" y="-2780226"/>
            <a:ext cx="19174037" cy="9930596"/>
            <a:chOff x="0" y="0"/>
            <a:chExt cx="2076282" cy="1075346"/>
          </a:xfrm>
        </p:grpSpPr>
        <p:sp>
          <p:nvSpPr>
            <p:cNvPr name="Freeform 4" id="4"/>
            <p:cNvSpPr/>
            <p:nvPr/>
          </p:nvSpPr>
          <p:spPr>
            <a:xfrm flipH="false" flipV="false" rot="0">
              <a:off x="0" y="0"/>
              <a:ext cx="2076283" cy="1075346"/>
            </a:xfrm>
            <a:custGeom>
              <a:avLst/>
              <a:gdLst/>
              <a:ahLst/>
              <a:cxnLst/>
              <a:rect r="r" b="b" t="t" l="l"/>
              <a:pathLst>
                <a:path h="1075346" w="2076283">
                  <a:moveTo>
                    <a:pt x="1038141" y="0"/>
                  </a:moveTo>
                  <a:lnTo>
                    <a:pt x="2076283" y="1075346"/>
                  </a:lnTo>
                  <a:lnTo>
                    <a:pt x="0" y="1075346"/>
                  </a:lnTo>
                  <a:lnTo>
                    <a:pt x="1038141" y="0"/>
                  </a:lnTo>
                  <a:close/>
                </a:path>
              </a:pathLst>
            </a:custGeom>
            <a:solidFill>
              <a:srgbClr val="DBC500"/>
            </a:solidFill>
            <a:ln w="952500" cap="sq">
              <a:solidFill>
                <a:srgbClr val="DBC500"/>
              </a:solidFill>
              <a:prstDash val="solid"/>
              <a:miter/>
            </a:ln>
          </p:spPr>
        </p:sp>
        <p:sp>
          <p:nvSpPr>
            <p:cNvPr name="TextBox 5" id="5"/>
            <p:cNvSpPr txBox="true"/>
            <p:nvPr/>
          </p:nvSpPr>
          <p:spPr>
            <a:xfrm>
              <a:off x="324419" y="480218"/>
              <a:ext cx="1427444" cy="518318"/>
            </a:xfrm>
            <a:prstGeom prst="rect">
              <a:avLst/>
            </a:prstGeom>
          </p:spPr>
          <p:txBody>
            <a:bodyPr anchor="ctr" rtlCol="false" tIns="26045" lIns="26045" bIns="26045" rIns="26045"/>
            <a:lstStyle/>
            <a:p>
              <a:pPr algn="ctr">
                <a:lnSpc>
                  <a:spcPts val="1363"/>
                </a:lnSpc>
              </a:pPr>
            </a:p>
          </p:txBody>
        </p:sp>
      </p:grpSp>
      <p:sp>
        <p:nvSpPr>
          <p:cNvPr name="Freeform 6" id="6"/>
          <p:cNvSpPr/>
          <p:nvPr/>
        </p:nvSpPr>
        <p:spPr>
          <a:xfrm flipH="false" flipV="false" rot="0">
            <a:off x="14092353" y="6091353"/>
            <a:ext cx="4195647" cy="4195647"/>
          </a:xfrm>
          <a:custGeom>
            <a:avLst/>
            <a:gdLst/>
            <a:ahLst/>
            <a:cxnLst/>
            <a:rect r="r" b="b" t="t" l="l"/>
            <a:pathLst>
              <a:path h="4195647" w="4195647">
                <a:moveTo>
                  <a:pt x="0" y="0"/>
                </a:moveTo>
                <a:lnTo>
                  <a:pt x="4195647" y="0"/>
                </a:lnTo>
                <a:lnTo>
                  <a:pt x="4195647" y="4195647"/>
                </a:lnTo>
                <a:lnTo>
                  <a:pt x="0" y="4195647"/>
                </a:lnTo>
                <a:lnTo>
                  <a:pt x="0" y="0"/>
                </a:lnTo>
                <a:close/>
              </a:path>
            </a:pathLst>
          </a:custGeom>
          <a:blipFill>
            <a:blip r:embed="rId3"/>
            <a:stretch>
              <a:fillRect l="0" t="0" r="0" b="0"/>
            </a:stretch>
          </a:blipFill>
        </p:spPr>
      </p:sp>
      <p:sp>
        <p:nvSpPr>
          <p:cNvPr name="TextBox 7" id="7"/>
          <p:cNvSpPr txBox="true"/>
          <p:nvPr/>
        </p:nvSpPr>
        <p:spPr>
          <a:xfrm rot="0">
            <a:off x="1028700" y="1730031"/>
            <a:ext cx="3899810" cy="1181100"/>
          </a:xfrm>
          <a:prstGeom prst="rect">
            <a:avLst/>
          </a:prstGeom>
        </p:spPr>
        <p:txBody>
          <a:bodyPr anchor="t" rtlCol="false" tIns="0" lIns="0" bIns="0" rIns="0">
            <a:spAutoFit/>
          </a:bodyPr>
          <a:lstStyle/>
          <a:p>
            <a:pPr algn="l">
              <a:lnSpc>
                <a:spcPts val="7800"/>
              </a:lnSpc>
            </a:pPr>
            <a:r>
              <a:rPr lang="en-US" b="true" sz="6500" spc="65">
                <a:solidFill>
                  <a:srgbClr val="DBC500"/>
                </a:solidFill>
                <a:latin typeface="Agrandir Wide Heavy"/>
                <a:ea typeface="Agrandir Wide Heavy"/>
                <a:cs typeface="Agrandir Wide Heavy"/>
                <a:sym typeface="Agrandir Wide Heavy"/>
              </a:rPr>
              <a:t>DATOS</a:t>
            </a:r>
          </a:p>
        </p:txBody>
      </p:sp>
      <p:sp>
        <p:nvSpPr>
          <p:cNvPr name="TextBox 8" id="8"/>
          <p:cNvSpPr txBox="true"/>
          <p:nvPr/>
        </p:nvSpPr>
        <p:spPr>
          <a:xfrm rot="0">
            <a:off x="1028700" y="2893404"/>
            <a:ext cx="6687776" cy="5473065"/>
          </a:xfrm>
          <a:prstGeom prst="rect">
            <a:avLst/>
          </a:prstGeom>
        </p:spPr>
        <p:txBody>
          <a:bodyPr anchor="t" rtlCol="false" tIns="0" lIns="0" bIns="0" rIns="0">
            <a:spAutoFit/>
          </a:bodyPr>
          <a:lstStyle/>
          <a:p>
            <a:pPr algn="l">
              <a:lnSpc>
                <a:spcPts val="5355"/>
              </a:lnSpc>
            </a:pPr>
            <a:r>
              <a:rPr lang="en-US" sz="3500">
                <a:solidFill>
                  <a:srgbClr val="FFFFFF"/>
                </a:solidFill>
                <a:latin typeface="Agrandir Wide"/>
                <a:ea typeface="Agrandir Wide"/>
                <a:cs typeface="Agrandir Wide"/>
                <a:sym typeface="Agrandir Wide"/>
              </a:rPr>
              <a:t>El proyecto utilizará datos históricos y actuales de partidos de La Liga, incluyendo estadísticas de equipo (victorias, derrotas, empates, goles a favor/en contra), información sobre la localía de cada equipo.</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5310808">
            <a:off x="11229673" y="-145343"/>
            <a:ext cx="10781665" cy="6567060"/>
            <a:chOff x="0" y="0"/>
            <a:chExt cx="1635297" cy="996052"/>
          </a:xfrm>
        </p:grpSpPr>
        <p:sp>
          <p:nvSpPr>
            <p:cNvPr name="Freeform 4" id="4"/>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5" id="5"/>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sp>
        <p:nvSpPr>
          <p:cNvPr name="Freeform 6" id="6"/>
          <p:cNvSpPr/>
          <p:nvPr/>
        </p:nvSpPr>
        <p:spPr>
          <a:xfrm flipH="false" flipV="false" rot="0">
            <a:off x="11353348" y="3138188"/>
            <a:ext cx="5804157" cy="7752312"/>
          </a:xfrm>
          <a:custGeom>
            <a:avLst/>
            <a:gdLst/>
            <a:ahLst/>
            <a:cxnLst/>
            <a:rect r="r" b="b" t="t" l="l"/>
            <a:pathLst>
              <a:path h="7752312" w="5804157">
                <a:moveTo>
                  <a:pt x="0" y="0"/>
                </a:moveTo>
                <a:lnTo>
                  <a:pt x="5804158" y="0"/>
                </a:lnTo>
                <a:lnTo>
                  <a:pt x="5804158" y="7752312"/>
                </a:lnTo>
                <a:lnTo>
                  <a:pt x="0" y="7752312"/>
                </a:lnTo>
                <a:lnTo>
                  <a:pt x="0" y="0"/>
                </a:lnTo>
                <a:close/>
              </a:path>
            </a:pathLst>
          </a:custGeom>
          <a:blipFill>
            <a:blip r:embed="rId3"/>
            <a:stretch>
              <a:fillRect l="0" t="0" r="0" b="0"/>
            </a:stretch>
          </a:blipFill>
        </p:spPr>
      </p:sp>
      <p:sp>
        <p:nvSpPr>
          <p:cNvPr name="TextBox 7" id="7"/>
          <p:cNvSpPr txBox="true"/>
          <p:nvPr/>
        </p:nvSpPr>
        <p:spPr>
          <a:xfrm rot="0">
            <a:off x="1028700" y="3291840"/>
            <a:ext cx="8914048" cy="3531870"/>
          </a:xfrm>
          <a:prstGeom prst="rect">
            <a:avLst/>
          </a:prstGeom>
        </p:spPr>
        <p:txBody>
          <a:bodyPr anchor="t" rtlCol="false" tIns="0" lIns="0" bIns="0" rIns="0">
            <a:spAutoFit/>
          </a:bodyPr>
          <a:lstStyle/>
          <a:p>
            <a:pPr algn="l">
              <a:lnSpc>
                <a:spcPts val="4590"/>
              </a:lnSpc>
            </a:pPr>
            <a:r>
              <a:rPr lang="en-US" sz="3000">
                <a:solidFill>
                  <a:srgbClr val="FFFFFF"/>
                </a:solidFill>
                <a:latin typeface="Agrandir Wide"/>
                <a:ea typeface="Agrandir Wide"/>
                <a:cs typeface="Agrandir Wide"/>
                <a:sym typeface="Agrandir Wide"/>
              </a:rPr>
              <a:t>Para llevar acabo el proyecto haremos uso una maquina de vectores de soporte (SVM), para entrenar el modelo fue necesario crea nuevos elementos al dataFrame como lo son las rachas de los ultimos partidos en distintas condiciones, </a:t>
            </a:r>
          </a:p>
        </p:txBody>
      </p:sp>
      <p:grpSp>
        <p:nvGrpSpPr>
          <p:cNvPr name="Group 8" id="8"/>
          <p:cNvGrpSpPr/>
          <p:nvPr/>
        </p:nvGrpSpPr>
        <p:grpSpPr>
          <a:xfrm rot="0">
            <a:off x="1028700" y="7838787"/>
            <a:ext cx="3381372" cy="1419513"/>
            <a:chOff x="0" y="0"/>
            <a:chExt cx="4508496" cy="1892684"/>
          </a:xfrm>
        </p:grpSpPr>
        <p:grpSp>
          <p:nvGrpSpPr>
            <p:cNvPr name="Group 9" id="9"/>
            <p:cNvGrpSpPr/>
            <p:nvPr/>
          </p:nvGrpSpPr>
          <p:grpSpPr>
            <a:xfrm rot="0">
              <a:off x="0" y="0"/>
              <a:ext cx="4508496" cy="1892684"/>
              <a:chOff x="0" y="0"/>
              <a:chExt cx="1986126" cy="833784"/>
            </a:xfrm>
          </p:grpSpPr>
          <p:sp>
            <p:nvSpPr>
              <p:cNvPr name="Freeform 10" id="10"/>
              <p:cNvSpPr/>
              <p:nvPr/>
            </p:nvSpPr>
            <p:spPr>
              <a:xfrm flipH="false" flipV="false" rot="0">
                <a:off x="0" y="0"/>
                <a:ext cx="1986126" cy="833784"/>
              </a:xfrm>
              <a:custGeom>
                <a:avLst/>
                <a:gdLst/>
                <a:ahLst/>
                <a:cxnLst/>
                <a:rect r="r" b="b" t="t" l="l"/>
                <a:pathLst>
                  <a:path h="833784" w="1986126">
                    <a:moveTo>
                      <a:pt x="0" y="0"/>
                    </a:moveTo>
                    <a:lnTo>
                      <a:pt x="1986126" y="0"/>
                    </a:lnTo>
                    <a:lnTo>
                      <a:pt x="1986126" y="833784"/>
                    </a:lnTo>
                    <a:lnTo>
                      <a:pt x="0" y="833784"/>
                    </a:lnTo>
                    <a:close/>
                  </a:path>
                </a:pathLst>
              </a:custGeom>
              <a:solidFill>
                <a:srgbClr val="DBC500"/>
              </a:solidFill>
              <a:ln cap="sq">
                <a:noFill/>
                <a:prstDash val="solid"/>
                <a:miter/>
              </a:ln>
            </p:spPr>
          </p:sp>
          <p:sp>
            <p:nvSpPr>
              <p:cNvPr name="TextBox 11" id="11"/>
              <p:cNvSpPr txBox="true"/>
              <p:nvPr/>
            </p:nvSpPr>
            <p:spPr>
              <a:xfrm>
                <a:off x="0" y="-76200"/>
                <a:ext cx="1986126" cy="909984"/>
              </a:xfrm>
              <a:prstGeom prst="rect">
                <a:avLst/>
              </a:prstGeom>
            </p:spPr>
            <p:txBody>
              <a:bodyPr anchor="ctr" rtlCol="false" tIns="50800" lIns="50800" bIns="50800" rIns="50800"/>
              <a:lstStyle/>
              <a:p>
                <a:pPr algn="ctr">
                  <a:lnSpc>
                    <a:spcPts val="2155"/>
                  </a:lnSpc>
                </a:pPr>
              </a:p>
            </p:txBody>
          </p:sp>
        </p:grpSp>
        <p:sp>
          <p:nvSpPr>
            <p:cNvPr name="TextBox 12" id="12"/>
            <p:cNvSpPr txBox="true"/>
            <p:nvPr/>
          </p:nvSpPr>
          <p:spPr>
            <a:xfrm rot="0">
              <a:off x="420843" y="234222"/>
              <a:ext cx="3666810" cy="1205165"/>
            </a:xfrm>
            <a:prstGeom prst="rect">
              <a:avLst/>
            </a:prstGeom>
          </p:spPr>
          <p:txBody>
            <a:bodyPr anchor="t" rtlCol="false" tIns="0" lIns="0" bIns="0" rIns="0">
              <a:spAutoFit/>
            </a:bodyPr>
            <a:lstStyle/>
            <a:p>
              <a:pPr algn="ctr">
                <a:lnSpc>
                  <a:spcPts val="6793"/>
                </a:lnSpc>
              </a:pPr>
              <a:r>
                <a:rPr lang="en-US" b="true" sz="4852" i="true" spc="281">
                  <a:solidFill>
                    <a:srgbClr val="2D2D2D"/>
                  </a:solidFill>
                  <a:latin typeface="Agrandir Wide Heavy Italics"/>
                  <a:ea typeface="Agrandir Wide Heavy Italics"/>
                  <a:cs typeface="Agrandir Wide Heavy Italics"/>
                  <a:sym typeface="Agrandir Wide Heavy Italics"/>
                </a:rPr>
                <a:t>SVM</a:t>
              </a:r>
            </a:p>
          </p:txBody>
        </p:sp>
      </p:gr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5310808">
            <a:off x="11229673" y="-145343"/>
            <a:ext cx="10781665" cy="6567060"/>
            <a:chOff x="0" y="0"/>
            <a:chExt cx="1635297" cy="996052"/>
          </a:xfrm>
        </p:grpSpPr>
        <p:sp>
          <p:nvSpPr>
            <p:cNvPr name="Freeform 4" id="4"/>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5" id="5"/>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sp>
        <p:nvSpPr>
          <p:cNvPr name="Freeform 6" id="6"/>
          <p:cNvSpPr/>
          <p:nvPr/>
        </p:nvSpPr>
        <p:spPr>
          <a:xfrm flipH="false" flipV="false" rot="0">
            <a:off x="11353348" y="3138188"/>
            <a:ext cx="5804157" cy="7752312"/>
          </a:xfrm>
          <a:custGeom>
            <a:avLst/>
            <a:gdLst/>
            <a:ahLst/>
            <a:cxnLst/>
            <a:rect r="r" b="b" t="t" l="l"/>
            <a:pathLst>
              <a:path h="7752312" w="5804157">
                <a:moveTo>
                  <a:pt x="0" y="0"/>
                </a:moveTo>
                <a:lnTo>
                  <a:pt x="5804158" y="0"/>
                </a:lnTo>
                <a:lnTo>
                  <a:pt x="5804158" y="7752312"/>
                </a:lnTo>
                <a:lnTo>
                  <a:pt x="0" y="7752312"/>
                </a:lnTo>
                <a:lnTo>
                  <a:pt x="0" y="0"/>
                </a:lnTo>
                <a:close/>
              </a:path>
            </a:pathLst>
          </a:custGeom>
          <a:blipFill>
            <a:blip r:embed="rId3"/>
            <a:stretch>
              <a:fillRect l="0" t="0" r="0" b="0"/>
            </a:stretch>
          </a:blipFill>
        </p:spPr>
      </p:sp>
      <p:sp>
        <p:nvSpPr>
          <p:cNvPr name="TextBox 7" id="7"/>
          <p:cNvSpPr txBox="true"/>
          <p:nvPr/>
        </p:nvSpPr>
        <p:spPr>
          <a:xfrm rot="0">
            <a:off x="1028700" y="3291840"/>
            <a:ext cx="8914048" cy="3531870"/>
          </a:xfrm>
          <a:prstGeom prst="rect">
            <a:avLst/>
          </a:prstGeom>
        </p:spPr>
        <p:txBody>
          <a:bodyPr anchor="t" rtlCol="false" tIns="0" lIns="0" bIns="0" rIns="0">
            <a:spAutoFit/>
          </a:bodyPr>
          <a:lstStyle/>
          <a:p>
            <a:pPr algn="l">
              <a:lnSpc>
                <a:spcPts val="4590"/>
              </a:lnSpc>
            </a:pPr>
            <a:r>
              <a:rPr lang="en-US" sz="3000">
                <a:solidFill>
                  <a:srgbClr val="FFFFFF"/>
                </a:solidFill>
                <a:latin typeface="Agrandir Wide"/>
                <a:ea typeface="Agrandir Wide"/>
                <a:cs typeface="Agrandir Wide"/>
                <a:sym typeface="Agrandir Wide"/>
              </a:rPr>
              <a:t>Para llevar acabo el proyecto haremos uso una maquina de vectores de soporte (SVM), para entrenar el modelo fue necesario crea nuevos elementos al dataFrame como lo son las rachas de los ultimos partidos en distintas condiciones, </a:t>
            </a:r>
          </a:p>
        </p:txBody>
      </p:sp>
      <p:grpSp>
        <p:nvGrpSpPr>
          <p:cNvPr name="Group 8" id="8"/>
          <p:cNvGrpSpPr/>
          <p:nvPr/>
        </p:nvGrpSpPr>
        <p:grpSpPr>
          <a:xfrm rot="0">
            <a:off x="7565328" y="7838787"/>
            <a:ext cx="9693972" cy="1419513"/>
            <a:chOff x="0" y="0"/>
            <a:chExt cx="12925296" cy="1892684"/>
          </a:xfrm>
        </p:grpSpPr>
        <p:grpSp>
          <p:nvGrpSpPr>
            <p:cNvPr name="Group 9" id="9"/>
            <p:cNvGrpSpPr/>
            <p:nvPr/>
          </p:nvGrpSpPr>
          <p:grpSpPr>
            <a:xfrm rot="0">
              <a:off x="0" y="0"/>
              <a:ext cx="12925296" cy="1892684"/>
              <a:chOff x="0" y="0"/>
              <a:chExt cx="5693977" cy="833784"/>
            </a:xfrm>
          </p:grpSpPr>
          <p:sp>
            <p:nvSpPr>
              <p:cNvPr name="Freeform 10" id="10"/>
              <p:cNvSpPr/>
              <p:nvPr/>
            </p:nvSpPr>
            <p:spPr>
              <a:xfrm flipH="false" flipV="false" rot="0">
                <a:off x="0" y="0"/>
                <a:ext cx="5693977" cy="833784"/>
              </a:xfrm>
              <a:custGeom>
                <a:avLst/>
                <a:gdLst/>
                <a:ahLst/>
                <a:cxnLst/>
                <a:rect r="r" b="b" t="t" l="l"/>
                <a:pathLst>
                  <a:path h="833784" w="5693977">
                    <a:moveTo>
                      <a:pt x="0" y="0"/>
                    </a:moveTo>
                    <a:lnTo>
                      <a:pt x="5693977" y="0"/>
                    </a:lnTo>
                    <a:lnTo>
                      <a:pt x="5693977" y="833784"/>
                    </a:lnTo>
                    <a:lnTo>
                      <a:pt x="0" y="833784"/>
                    </a:lnTo>
                    <a:close/>
                  </a:path>
                </a:pathLst>
              </a:custGeom>
              <a:solidFill>
                <a:srgbClr val="DBC500"/>
              </a:solidFill>
              <a:ln cap="sq">
                <a:noFill/>
                <a:prstDash val="solid"/>
                <a:miter/>
              </a:ln>
            </p:spPr>
          </p:sp>
          <p:sp>
            <p:nvSpPr>
              <p:cNvPr name="TextBox 11" id="11"/>
              <p:cNvSpPr txBox="true"/>
              <p:nvPr/>
            </p:nvSpPr>
            <p:spPr>
              <a:xfrm>
                <a:off x="0" y="-76200"/>
                <a:ext cx="5693977" cy="909984"/>
              </a:xfrm>
              <a:prstGeom prst="rect">
                <a:avLst/>
              </a:prstGeom>
            </p:spPr>
            <p:txBody>
              <a:bodyPr anchor="ctr" rtlCol="false" tIns="50800" lIns="50800" bIns="50800" rIns="50800"/>
              <a:lstStyle/>
              <a:p>
                <a:pPr algn="ctr">
                  <a:lnSpc>
                    <a:spcPts val="2155"/>
                  </a:lnSpc>
                </a:pPr>
              </a:p>
            </p:txBody>
          </p:sp>
        </p:grpSp>
        <p:sp>
          <p:nvSpPr>
            <p:cNvPr name="TextBox 12" id="12"/>
            <p:cNvSpPr txBox="true"/>
            <p:nvPr/>
          </p:nvSpPr>
          <p:spPr>
            <a:xfrm rot="0">
              <a:off x="1206505" y="234222"/>
              <a:ext cx="10512286" cy="1205165"/>
            </a:xfrm>
            <a:prstGeom prst="rect">
              <a:avLst/>
            </a:prstGeom>
          </p:spPr>
          <p:txBody>
            <a:bodyPr anchor="t" rtlCol="false" tIns="0" lIns="0" bIns="0" rIns="0">
              <a:spAutoFit/>
            </a:bodyPr>
            <a:lstStyle/>
            <a:p>
              <a:pPr algn="ctr">
                <a:lnSpc>
                  <a:spcPts val="6793"/>
                </a:lnSpc>
              </a:pPr>
              <a:r>
                <a:rPr lang="en-US" b="true" sz="4852" i="true" spc="281">
                  <a:solidFill>
                    <a:srgbClr val="2D2D2D"/>
                  </a:solidFill>
                  <a:latin typeface="Agrandir Wide Heavy Italics"/>
                  <a:ea typeface="Agrandir Wide Heavy Italics"/>
                  <a:cs typeface="Agrandir Wide Heavy Italics"/>
                  <a:sym typeface="Agrandir Wide Heavy Italics"/>
                </a:rPr>
                <a:t>PRUEBA EN VIVO</a:t>
              </a:r>
            </a:p>
          </p:txBody>
        </p:sp>
      </p:grpSp>
    </p:spTree>
  </p:cSld>
  <p:clrMapOvr>
    <a:masterClrMapping/>
  </p:clrMapOvr>
  <p:transition spd="slow">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4" r="0" b="-24"/>
            </a:stretch>
          </a:blipFill>
        </p:spPr>
      </p:sp>
      <p:sp>
        <p:nvSpPr>
          <p:cNvPr name="Freeform 3" id="3"/>
          <p:cNvSpPr/>
          <p:nvPr/>
        </p:nvSpPr>
        <p:spPr>
          <a:xfrm flipH="false" flipV="false" rot="0">
            <a:off x="1028700" y="2449745"/>
            <a:ext cx="1420480" cy="1610854"/>
          </a:xfrm>
          <a:custGeom>
            <a:avLst/>
            <a:gdLst/>
            <a:ahLst/>
            <a:cxnLst/>
            <a:rect r="r" b="b" t="t" l="l"/>
            <a:pathLst>
              <a:path h="1610854" w="1420480">
                <a:moveTo>
                  <a:pt x="0" y="0"/>
                </a:moveTo>
                <a:lnTo>
                  <a:pt x="1420480" y="0"/>
                </a:lnTo>
                <a:lnTo>
                  <a:pt x="1420480" y="1610854"/>
                </a:lnTo>
                <a:lnTo>
                  <a:pt x="0" y="1610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5322228">
            <a:off x="-3498355" y="5974770"/>
            <a:ext cx="10781665" cy="6567060"/>
            <a:chOff x="0" y="0"/>
            <a:chExt cx="1635297" cy="996052"/>
          </a:xfrm>
        </p:grpSpPr>
        <p:sp>
          <p:nvSpPr>
            <p:cNvPr name="Freeform 5" id="5"/>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6" id="6"/>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grpSp>
        <p:nvGrpSpPr>
          <p:cNvPr name="Group 7" id="7"/>
          <p:cNvGrpSpPr/>
          <p:nvPr/>
        </p:nvGrpSpPr>
        <p:grpSpPr>
          <a:xfrm rot="-5310808">
            <a:off x="11868468" y="-2284744"/>
            <a:ext cx="10781665" cy="6567060"/>
            <a:chOff x="0" y="0"/>
            <a:chExt cx="1635297" cy="996052"/>
          </a:xfrm>
        </p:grpSpPr>
        <p:sp>
          <p:nvSpPr>
            <p:cNvPr name="Freeform 8" id="8"/>
            <p:cNvSpPr/>
            <p:nvPr/>
          </p:nvSpPr>
          <p:spPr>
            <a:xfrm flipH="false" flipV="false" rot="0">
              <a:off x="0" y="0"/>
              <a:ext cx="1635297" cy="996052"/>
            </a:xfrm>
            <a:custGeom>
              <a:avLst/>
              <a:gdLst/>
              <a:ahLst/>
              <a:cxnLst/>
              <a:rect r="r" b="b" t="t" l="l"/>
              <a:pathLst>
                <a:path h="996052" w="1635297">
                  <a:moveTo>
                    <a:pt x="817649" y="0"/>
                  </a:moveTo>
                  <a:lnTo>
                    <a:pt x="1635297" y="996052"/>
                  </a:lnTo>
                  <a:lnTo>
                    <a:pt x="0" y="996052"/>
                  </a:lnTo>
                  <a:lnTo>
                    <a:pt x="817649" y="0"/>
                  </a:lnTo>
                  <a:close/>
                </a:path>
              </a:pathLst>
            </a:custGeom>
            <a:solidFill>
              <a:srgbClr val="000000">
                <a:alpha val="0"/>
              </a:srgbClr>
            </a:solidFill>
            <a:ln w="952500" cap="sq">
              <a:solidFill>
                <a:srgbClr val="DBC500"/>
              </a:solidFill>
              <a:prstDash val="solid"/>
              <a:miter/>
            </a:ln>
          </p:spPr>
        </p:sp>
        <p:sp>
          <p:nvSpPr>
            <p:cNvPr name="TextBox 9" id="9"/>
            <p:cNvSpPr txBox="true"/>
            <p:nvPr/>
          </p:nvSpPr>
          <p:spPr>
            <a:xfrm>
              <a:off x="255515" y="443403"/>
              <a:ext cx="1124267" cy="481503"/>
            </a:xfrm>
            <a:prstGeom prst="rect">
              <a:avLst/>
            </a:prstGeom>
          </p:spPr>
          <p:txBody>
            <a:bodyPr anchor="ctr" rtlCol="false" tIns="26045" lIns="26045" bIns="26045" rIns="26045"/>
            <a:lstStyle/>
            <a:p>
              <a:pPr algn="ctr">
                <a:lnSpc>
                  <a:spcPts val="1363"/>
                </a:lnSpc>
              </a:pPr>
            </a:p>
          </p:txBody>
        </p:sp>
      </p:grpSp>
      <p:grpSp>
        <p:nvGrpSpPr>
          <p:cNvPr name="Group 10" id="10"/>
          <p:cNvGrpSpPr/>
          <p:nvPr/>
        </p:nvGrpSpPr>
        <p:grpSpPr>
          <a:xfrm rot="0">
            <a:off x="6118412" y="0"/>
            <a:ext cx="6051176" cy="10287000"/>
            <a:chOff x="0" y="0"/>
            <a:chExt cx="2006600" cy="3411220"/>
          </a:xfrm>
        </p:grpSpPr>
        <p:sp>
          <p:nvSpPr>
            <p:cNvPr name="Freeform 11" id="11"/>
            <p:cNvSpPr/>
            <p:nvPr/>
          </p:nvSpPr>
          <p:spPr>
            <a:xfrm flipH="false" flipV="false" rot="0">
              <a:off x="0" y="0"/>
              <a:ext cx="2005330" cy="3411220"/>
            </a:xfrm>
            <a:custGeom>
              <a:avLst/>
              <a:gdLst/>
              <a:ahLst/>
              <a:cxnLst/>
              <a:rect r="r" b="b" t="t" l="l"/>
              <a:pathLst>
                <a:path h="3411220" w="2005330">
                  <a:moveTo>
                    <a:pt x="1766570" y="1388110"/>
                  </a:moveTo>
                  <a:cubicBezTo>
                    <a:pt x="1689100" y="1291590"/>
                    <a:pt x="1596390" y="1219200"/>
                    <a:pt x="1490980" y="1170940"/>
                  </a:cubicBezTo>
                  <a:cubicBezTo>
                    <a:pt x="1386840" y="1123950"/>
                    <a:pt x="1275080" y="1099820"/>
                    <a:pt x="1156970" y="1099820"/>
                  </a:cubicBezTo>
                  <a:cubicBezTo>
                    <a:pt x="1035050" y="1099820"/>
                    <a:pt x="929640" y="1120140"/>
                    <a:pt x="845820" y="1159510"/>
                  </a:cubicBezTo>
                  <a:cubicBezTo>
                    <a:pt x="844550" y="1160780"/>
                    <a:pt x="843280" y="1160780"/>
                    <a:pt x="840740" y="1162050"/>
                  </a:cubicBezTo>
                  <a:lnTo>
                    <a:pt x="867410" y="728980"/>
                  </a:lnTo>
                  <a:lnTo>
                    <a:pt x="1875790" y="728980"/>
                  </a:lnTo>
                  <a:lnTo>
                    <a:pt x="1875790" y="0"/>
                  </a:lnTo>
                  <a:lnTo>
                    <a:pt x="193040" y="0"/>
                  </a:lnTo>
                  <a:lnTo>
                    <a:pt x="78740" y="1939290"/>
                  </a:lnTo>
                  <a:lnTo>
                    <a:pt x="774700" y="2038350"/>
                  </a:lnTo>
                  <a:lnTo>
                    <a:pt x="807720" y="1963420"/>
                  </a:lnTo>
                  <a:cubicBezTo>
                    <a:pt x="835660" y="1901190"/>
                    <a:pt x="869950" y="1847850"/>
                    <a:pt x="911860" y="1807210"/>
                  </a:cubicBezTo>
                  <a:cubicBezTo>
                    <a:pt x="943610" y="1776730"/>
                    <a:pt x="982980" y="1761490"/>
                    <a:pt x="1036320" y="1761490"/>
                  </a:cubicBezTo>
                  <a:cubicBezTo>
                    <a:pt x="1060450" y="1761490"/>
                    <a:pt x="1080770" y="1767840"/>
                    <a:pt x="1101090" y="1780540"/>
                  </a:cubicBezTo>
                  <a:cubicBezTo>
                    <a:pt x="1123950" y="1795780"/>
                    <a:pt x="1145540" y="1819910"/>
                    <a:pt x="1165860" y="1854200"/>
                  </a:cubicBezTo>
                  <a:cubicBezTo>
                    <a:pt x="1188720" y="1892300"/>
                    <a:pt x="1206500" y="1943100"/>
                    <a:pt x="1220470" y="2002790"/>
                  </a:cubicBezTo>
                  <a:cubicBezTo>
                    <a:pt x="1234440" y="2065020"/>
                    <a:pt x="1242060" y="2138680"/>
                    <a:pt x="1242060" y="2221230"/>
                  </a:cubicBezTo>
                  <a:cubicBezTo>
                    <a:pt x="1242060" y="2316480"/>
                    <a:pt x="1234440" y="2400300"/>
                    <a:pt x="1219200" y="2470150"/>
                  </a:cubicBezTo>
                  <a:cubicBezTo>
                    <a:pt x="1205230" y="2537460"/>
                    <a:pt x="1184910" y="2592070"/>
                    <a:pt x="1160780" y="2633980"/>
                  </a:cubicBezTo>
                  <a:cubicBezTo>
                    <a:pt x="1139190" y="2670810"/>
                    <a:pt x="1115060" y="2697480"/>
                    <a:pt x="1088390" y="2713990"/>
                  </a:cubicBezTo>
                  <a:cubicBezTo>
                    <a:pt x="1064260" y="2729230"/>
                    <a:pt x="1037590" y="2736850"/>
                    <a:pt x="1007110" y="2736850"/>
                  </a:cubicBezTo>
                  <a:cubicBezTo>
                    <a:pt x="972820" y="2736850"/>
                    <a:pt x="944880" y="2729230"/>
                    <a:pt x="919480" y="2713990"/>
                  </a:cubicBezTo>
                  <a:cubicBezTo>
                    <a:pt x="891540" y="2696210"/>
                    <a:pt x="867410" y="2670810"/>
                    <a:pt x="847090" y="2635250"/>
                  </a:cubicBezTo>
                  <a:cubicBezTo>
                    <a:pt x="824230" y="2595880"/>
                    <a:pt x="805180" y="2545080"/>
                    <a:pt x="792480" y="2486660"/>
                  </a:cubicBezTo>
                  <a:cubicBezTo>
                    <a:pt x="778510" y="2423160"/>
                    <a:pt x="772160" y="2352040"/>
                    <a:pt x="772160" y="2273300"/>
                  </a:cubicBezTo>
                  <a:lnTo>
                    <a:pt x="772160" y="2165350"/>
                  </a:lnTo>
                  <a:lnTo>
                    <a:pt x="0" y="2165350"/>
                  </a:lnTo>
                  <a:lnTo>
                    <a:pt x="0" y="2273300"/>
                  </a:lnTo>
                  <a:cubicBezTo>
                    <a:pt x="0" y="2443480"/>
                    <a:pt x="22860" y="2599690"/>
                    <a:pt x="69850" y="2738120"/>
                  </a:cubicBezTo>
                  <a:cubicBezTo>
                    <a:pt x="116840" y="2879090"/>
                    <a:pt x="185420" y="2999740"/>
                    <a:pt x="271780" y="3098800"/>
                  </a:cubicBezTo>
                  <a:cubicBezTo>
                    <a:pt x="359410" y="3199130"/>
                    <a:pt x="468630" y="3277870"/>
                    <a:pt x="593090" y="3331210"/>
                  </a:cubicBezTo>
                  <a:cubicBezTo>
                    <a:pt x="716280" y="3384550"/>
                    <a:pt x="855980" y="3411220"/>
                    <a:pt x="1005840" y="3411220"/>
                  </a:cubicBezTo>
                  <a:cubicBezTo>
                    <a:pt x="1156970" y="3411220"/>
                    <a:pt x="1296670" y="3384550"/>
                    <a:pt x="1419860" y="3331210"/>
                  </a:cubicBezTo>
                  <a:cubicBezTo>
                    <a:pt x="1545590" y="3276600"/>
                    <a:pt x="1653540" y="3196590"/>
                    <a:pt x="1741170" y="3091180"/>
                  </a:cubicBezTo>
                  <a:cubicBezTo>
                    <a:pt x="1827530" y="2988310"/>
                    <a:pt x="1893570" y="2861310"/>
                    <a:pt x="1939290" y="2713990"/>
                  </a:cubicBezTo>
                  <a:cubicBezTo>
                    <a:pt x="1983740" y="2570480"/>
                    <a:pt x="2005330" y="2405380"/>
                    <a:pt x="2005330" y="2222500"/>
                  </a:cubicBezTo>
                  <a:cubicBezTo>
                    <a:pt x="2005330" y="2039620"/>
                    <a:pt x="1985010" y="1878330"/>
                    <a:pt x="1943100" y="1741170"/>
                  </a:cubicBezTo>
                  <a:cubicBezTo>
                    <a:pt x="1902460" y="1600200"/>
                    <a:pt x="1842770" y="1482090"/>
                    <a:pt x="1766570" y="1388110"/>
                  </a:cubicBezTo>
                  <a:close/>
                </a:path>
              </a:pathLst>
            </a:custGeom>
            <a:blipFill>
              <a:blip r:embed="rId5">
                <a:alphaModFix amt="76000"/>
              </a:blip>
              <a:stretch>
                <a:fillRect l="-101132" t="0" r="-101132" b="0"/>
              </a:stretch>
            </a:blipFill>
            <a:ln cap="sq">
              <a:noFill/>
              <a:prstDash val="solid"/>
              <a:miter/>
            </a:ln>
          </p:spPr>
        </p:sp>
      </p:grpSp>
      <p:sp>
        <p:nvSpPr>
          <p:cNvPr name="TextBox 12" id="12"/>
          <p:cNvSpPr txBox="true"/>
          <p:nvPr/>
        </p:nvSpPr>
        <p:spPr>
          <a:xfrm rot="0">
            <a:off x="2625646" y="2163304"/>
            <a:ext cx="9279472" cy="1993901"/>
          </a:xfrm>
          <a:prstGeom prst="rect">
            <a:avLst/>
          </a:prstGeom>
        </p:spPr>
        <p:txBody>
          <a:bodyPr anchor="t" rtlCol="false" tIns="0" lIns="0" bIns="0" rIns="0">
            <a:spAutoFit/>
          </a:bodyPr>
          <a:lstStyle/>
          <a:p>
            <a:pPr algn="just">
              <a:lnSpc>
                <a:spcPts val="13999"/>
              </a:lnSpc>
            </a:pPr>
            <a:r>
              <a:rPr lang="en-US" b="true" sz="9999" i="true" spc="1689">
                <a:solidFill>
                  <a:srgbClr val="FFFFFF"/>
                </a:solidFill>
                <a:latin typeface="Agrandir Wide Heavy Italics"/>
                <a:ea typeface="Agrandir Wide Heavy Italics"/>
                <a:cs typeface="Agrandir Wide Heavy Italics"/>
                <a:sym typeface="Agrandir Wide Heavy Italics"/>
              </a:rPr>
              <a:t>GRACIAS</a:t>
            </a:r>
          </a:p>
        </p:txBody>
      </p:sp>
      <p:sp>
        <p:nvSpPr>
          <p:cNvPr name="TextBox 13" id="13"/>
          <p:cNvSpPr txBox="true"/>
          <p:nvPr/>
        </p:nvSpPr>
        <p:spPr>
          <a:xfrm rot="0">
            <a:off x="7265382" y="3784374"/>
            <a:ext cx="9993918" cy="1157822"/>
          </a:xfrm>
          <a:prstGeom prst="rect">
            <a:avLst/>
          </a:prstGeom>
        </p:spPr>
        <p:txBody>
          <a:bodyPr anchor="t" rtlCol="false" tIns="0" lIns="0" bIns="0" rIns="0">
            <a:spAutoFit/>
          </a:bodyPr>
          <a:lstStyle/>
          <a:p>
            <a:pPr algn="ctr">
              <a:lnSpc>
                <a:spcPts val="8108"/>
              </a:lnSpc>
            </a:pPr>
            <a:r>
              <a:rPr lang="en-US" b="true" sz="5791" i="true" spc="335">
                <a:solidFill>
                  <a:srgbClr val="DBC500"/>
                </a:solidFill>
                <a:latin typeface="Agrandir Wide Heavy Italics"/>
                <a:ea typeface="Agrandir Wide Heavy Italics"/>
                <a:cs typeface="Agrandir Wide Heavy Italics"/>
                <a:sym typeface="Agrandir Wide Heavy Italics"/>
              </a:rPr>
              <a:t>POR SU ATENCIÓN</a:t>
            </a:r>
          </a:p>
        </p:txBody>
      </p:sp>
    </p:spTree>
  </p:cSld>
  <p:clrMapOvr>
    <a:masterClrMapping/>
  </p:clrMapOvr>
  <p:transition spd="slow">
    <p:cover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DAGBrtgBEfI</dc:identifier>
  <dcterms:modified xsi:type="dcterms:W3CDTF">2011-08-01T06:04:30Z</dcterms:modified>
  <cp:revision>1</cp:revision>
  <dc:title>minería de datos</dc:title>
</cp:coreProperties>
</file>

<file path=docProps/thumbnail.jpeg>
</file>